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1" r:id="rId4"/>
    <p:sldId id="270" r:id="rId5"/>
    <p:sldId id="274" r:id="rId6"/>
    <p:sldId id="258" r:id="rId7"/>
    <p:sldId id="273" r:id="rId8"/>
    <p:sldId id="259" r:id="rId9"/>
    <p:sldId id="260" r:id="rId10"/>
    <p:sldId id="275" r:id="rId11"/>
    <p:sldId id="261" r:id="rId12"/>
    <p:sldId id="262" r:id="rId13"/>
    <p:sldId id="264" r:id="rId14"/>
    <p:sldId id="265" r:id="rId15"/>
    <p:sldId id="266" r:id="rId16"/>
    <p:sldId id="267" r:id="rId17"/>
    <p:sldId id="276" r:id="rId18"/>
    <p:sldId id="269" r:id="rId19"/>
    <p:sldId id="272" r:id="rId20"/>
    <p:sldId id="268" r:id="rId21"/>
    <p:sldId id="277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DCC479-B5EA-F59D-18A1-6162EA2591F0}" name="Derek Rosner" initials="DR" userId="7db582428880870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5128" autoAdjust="0"/>
  </p:normalViewPr>
  <p:slideViewPr>
    <p:cSldViewPr snapToGrid="0">
      <p:cViewPr varScale="1">
        <p:scale>
          <a:sx n="104" d="100"/>
          <a:sy n="104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0F7B0BA-8D4B-49D0-A048-97A5F91BA438}" type="datetimeFigureOut">
              <a:rPr lang="en-CA" smtClean="0"/>
              <a:t>07-Feb-22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931BD8F-19B6-487C-87C5-4BC956A9D9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23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Hi, I am Roy.  Thank you for attending today’s presentation </a:t>
            </a:r>
            <a:r>
              <a:rPr lang="en-US" sz="1200" b="1" dirty="0"/>
              <a:t>How Smart Projects Review Welding Procedure Specifications.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BD8F-19B6-487C-87C5-4BC956A9D9C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719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project may mandate that all, none, or specific WPSs shall be reviewed.  Historical suppliers with experienced personnel and standard products may need less oversight.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BD8F-19B6-487C-87C5-4BC956A9D9C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2419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Will established or new technology be used?  As an alternative, a supplier’s ABSA or CWB certificate may be submitted for review and record instead of their WPSs.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BD8F-19B6-487C-87C5-4BC956A9D9CC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128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WPS cannot be reviewed completely and properly with inadequate information.  That is like baking a cake without knowing the occasion or recipient!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BD8F-19B6-487C-87C5-4BC956A9D9C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4184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are the benefits and risks to be addressed by WPS review?  What requirements should be verified? What resources are available to perform the task?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BD8F-19B6-487C-87C5-4BC956A9D9C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420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weld map or WPS summary makes the review process quicker and easier (saves money and time).  Some suppliers will have multiple WPSs, so ad hoc review can be confusing.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BD8F-19B6-487C-87C5-4BC956A9D9C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1161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Someone who does not work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with welding daily may not be a suitable resource.  If needed, a service provider agreement should be prepared at the start </a:t>
            </a:r>
            <a:r>
              <a:rPr lang="en-US" b="1" dirty="0"/>
              <a:t>– not when WPSs begin piling up!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BD8F-19B6-487C-87C5-4BC956A9D9CC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1656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easy way is to document the WPS review process and its requirements.  The hard way is to let everyone figure it out.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BD8F-19B6-487C-87C5-4BC956A9D9CC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2633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smart project will document best practices and lessons learned from WPS reviews and transfer this knowledge to the next project and other personnel.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BD8F-19B6-487C-87C5-4BC956A9D9CC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7457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article </a:t>
            </a:r>
            <a:r>
              <a:rPr lang="en-US" b="1" i="1" dirty="0"/>
              <a:t>How Smart Projects Review WPSs</a:t>
            </a:r>
            <a:r>
              <a:rPr lang="en-US" b="1" dirty="0"/>
              <a:t> was published in the CWB WELD magazine’s winter 2021 edition.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BD8F-19B6-487C-87C5-4BC956A9D9CC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09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 am available to discuss your feedback now or later.  A copy of this presentation is available on request.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BD8F-19B6-487C-87C5-4BC956A9D9CC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3050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Various project roles have different communication challenges.  This was demonstrated to me by experience as a welder, inspector, and coordinator.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BD8F-19B6-487C-87C5-4BC956A9D9C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1681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Thank you for your attention!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BD8F-19B6-487C-87C5-4BC956A9D9CC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3394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Why assume understanding and hope for the best or rely on Google?  </a:t>
            </a:r>
            <a:r>
              <a:rPr lang="en-US" b="1"/>
              <a:t>Make a </a:t>
            </a:r>
            <a:r>
              <a:rPr lang="en-US" b="1" dirty="0"/>
              <a:t>glossary your single authority for </a:t>
            </a:r>
            <a:r>
              <a:rPr lang="en-US" b="1"/>
              <a:t>company, industry</a:t>
            </a:r>
            <a:r>
              <a:rPr lang="en-US" b="1" dirty="0"/>
              <a:t>, and </a:t>
            </a:r>
            <a:r>
              <a:rPr lang="en-US" b="1"/>
              <a:t>project terminology.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BD8F-19B6-487C-87C5-4BC956A9D9CC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3880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WPS reviews occur during detailed engineering when personnel are busy.  Will WPS reviews be value-added or a waste of the project’s valuable resources?  Who knows?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BD8F-19B6-487C-87C5-4BC956A9D9C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074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equipment may be exported or imported.  Requirements for the production and installation of equipment in other jurisdictions may be different or similar.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BD8F-19B6-487C-87C5-4BC956A9D9C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2685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Thinking that personnel will figure this out at some point is a lazy attitude and not proactive.  These requirements should be established at the start – not when WPSs begin piling up!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BD8F-19B6-487C-87C5-4BC956A9D9C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8337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Welding knowledge has been established for decades but codes, regulations, and standards are subject to change, and new knowledge is always being developed.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BD8F-19B6-487C-87C5-4BC956A9D9C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0370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measurements does the baker use? The left recipe uses imperial, and the right recipe uses metric.  Are the unit conversion correct (the left is the original)?  Check my work!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BD8F-19B6-487C-87C5-4BC956A9D9C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5254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merely scratches the surface.  What other requirements could a cake recipient have </a:t>
            </a:r>
            <a:r>
              <a:rPr lang="en-US" b="1" dirty="0"/>
              <a:t>(e.g., eggless, dairy-free, ice cream, or low-sugar) and how shall a cake be decorated?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BD8F-19B6-487C-87C5-4BC956A9D9C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4737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If no process is established, personnel will be forced to answer these questions later, and individually, using their own abilities and assumptions. Results will be inconsistent, at best!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31BD8F-19B6-487C-87C5-4BC956A9D9C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445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1CD0-C875-4966-93F3-3F9B47D8F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72D4C-2E24-443A-A76D-B481CF11F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E681B-D584-4253-9DD2-D0FF52EC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BEF1-DCEB-4776-8EBB-B93E6F4FD3E6}" type="datetime1">
              <a:rPr lang="en-CA" smtClean="0"/>
              <a:t>07-Feb-22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D1B1F-4C87-4BCB-82ED-A55567F81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A8DF2-88C0-4D94-AAC8-46C0DFA0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A1D2-09E3-46A3-9A11-4B4314458A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619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D02B9-E132-45A1-8411-D40C99CE6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2330C-000B-48C3-A5C6-7F84C6431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3AD1A-242C-4614-A24F-A1ADC3C6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A1E25-D2D2-4314-87AE-F5BBE676C79F}" type="datetime1">
              <a:rPr lang="en-CA" smtClean="0"/>
              <a:t>07-Feb-22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FFF26-04B7-40A8-B222-6FC123690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74D85-C513-4961-B91E-3A11403E4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A1D2-09E3-46A3-9A11-4B4314458A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301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E7717-72F6-420B-9419-5655EF78F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4D4DC-CB8B-4569-A3F2-FD27DBED7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DAC7C-025D-4DE5-9AF8-0D6A3B415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74B8F-CEFD-4C8E-B1C7-2825368B4D10}" type="datetime1">
              <a:rPr lang="en-CA" smtClean="0"/>
              <a:t>07-Feb-22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6BE25-B22E-49C0-9553-AAE9A963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F394D-27CC-4B46-8266-62203B0C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A1D2-09E3-46A3-9A11-4B4314458A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990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8348A-413F-4C07-A465-19CD4785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8C0CB-99FA-49B9-B0FF-91694433F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531BB-AD5C-4EEE-AC6D-2848EF5AE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81D-5D38-4A84-909D-DB7C81B6999D}" type="datetime1">
              <a:rPr lang="en-CA" smtClean="0"/>
              <a:t>07-Feb-22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306BB-53AF-4F05-A792-10D184E25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4169F-700F-4F4D-81C4-E8CB5D39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A1D2-09E3-46A3-9A11-4B4314458A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405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38B7-760A-4C4E-903B-4A77B161E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7D0F6-3513-4646-A958-4A4E9F9E4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D8FDF-FE61-4FE4-BC36-65733A211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B628-11A0-43E9-995E-8A2729686ABD}" type="datetime1">
              <a:rPr lang="en-CA" smtClean="0"/>
              <a:t>07-Feb-22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5B47A-3878-46A4-BF4A-20FEC2515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DC690-B975-4616-806D-EA8ED0EF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A1D2-09E3-46A3-9A11-4B4314458A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591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1A056-BB59-45E5-9E15-32E878D6E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915F9-80C8-4F61-80DC-2E2A26C4C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EA9E8-D06F-44C6-ABD6-BD560440C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087EE-B6F4-4F1F-972E-9A908E925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B2512-6A28-49E5-9C1A-087737B561B3}" type="datetime1">
              <a:rPr lang="en-CA" smtClean="0"/>
              <a:t>07-Feb-22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13B3F-080C-427A-AECB-FC9224F01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11F7E-18DF-4499-ABFD-DD6356A9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A1D2-09E3-46A3-9A11-4B4314458A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371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C0D3-E1F9-4BB3-8AE6-120BB388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C5837-8F7B-4FD6-8F34-C4144733E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2612B-E7B1-424C-A83E-FFE2637AF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0000A0-C1B5-49CD-B0CB-F2DB3B382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31B54-4FC6-41D3-BBE0-E2C212F13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8A7498-D623-4DCE-AE6A-37EA525C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8203-5EA1-4335-B9AA-493C3C4E1E16}" type="datetime1">
              <a:rPr lang="en-CA" smtClean="0"/>
              <a:t>07-Feb-22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66BB80-CFF4-4D6A-A0F0-C498A74FA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165903-46E4-4728-BA9E-45EDE8CE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A1D2-09E3-46A3-9A11-4B4314458A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037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A072-1351-4C5C-BCA6-69858E93D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E4FF43-2D03-44E4-8AFD-1D0AD1CA9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BC90-D57F-4F08-9AEB-BBEEE0F55D99}" type="datetime1">
              <a:rPr lang="en-CA" smtClean="0"/>
              <a:t>07-Feb-22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DF9D1-8D59-4F41-BD75-1763C6FAF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7624F-7190-4750-A0F3-B8992A93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A1D2-09E3-46A3-9A11-4B4314458A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281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6693BC-78EB-4ACE-B32E-EF0B466AD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52A6-0C25-425D-BD88-CD9FC7F24EB6}" type="datetime1">
              <a:rPr lang="en-CA" smtClean="0"/>
              <a:t>07-Feb-22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4FAB8-C9AA-46FC-865C-65F37C113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3B0AC-18A7-446B-ACA2-14BCE7504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A1D2-09E3-46A3-9A11-4B4314458A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767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6353B-EE39-4F7F-9D68-2EE554C2F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00672-C90E-4268-B7AA-798436CCD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98646-2084-4802-9DE4-D04F25DCE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4ECF7-681D-4255-B861-3A228A750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28EB-63D5-4172-A8F9-39F56530D514}" type="datetime1">
              <a:rPr lang="en-CA" smtClean="0"/>
              <a:t>07-Feb-22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5CEC6-F2D1-4E8F-9625-8D358ED48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47492-0EF7-4F0C-B6EB-E5FFEE4D0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A1D2-09E3-46A3-9A11-4B4314458A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673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8081F-9B23-4623-AF68-204907A4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63E14-D90C-4C21-9752-BEF5BA7B1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BFB06-5896-4483-B813-30CC216F0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3383A-23D3-4489-92EA-4318A10A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E7F2-4342-4BFA-AF94-F22F82C2A3AA}" type="datetime1">
              <a:rPr lang="en-CA" smtClean="0"/>
              <a:t>07-Feb-22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5CDA5-8798-4C66-A968-8B4F4E4E1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5B192-2658-4BC4-A3D7-6441BFF3F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A1D2-09E3-46A3-9A11-4B4314458A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470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E9FBF-87C4-473A-9403-464E48601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24648-E7E0-497E-9311-5352AB661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6578C-E40C-49ED-A344-695338415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FCE88-0E21-4B05-89C2-CDBC8B333C51}" type="datetime1">
              <a:rPr lang="en-CA" smtClean="0"/>
              <a:t>07-Feb-22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A1F7A-C902-4E8F-81D8-28983513A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KTPROJECT.CA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0B274-49F6-4AC3-BB05-84E02BF88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9A1D2-09E3-46A3-9A11-4B4314458A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516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ktproject.ca/wp-content/uploads/2021/02/KT-Project-eBook-01-%E2%80%93-The-Key-to-Project-Success-FINAL.pdf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tproject.ca/wp-content/uploads/2022/01/Fact-Sheet-Top-Five-Challenges-and-Solutions-for-Reviewing-WPSs-Rev-6-FINAL-GRAPHIC.pdf" TargetMode="External"/><Relationship Id="rId5" Type="http://schemas.openxmlformats.org/officeDocument/2006/relationships/hyperlink" Target="https://ktproject.ca/wp-content/uploads/2022/01/Fact-Sheet-Top-Five-Challenges-and-Solutions-for-Reviewing-WPSs-Rev-6-FINAL-DOCUMENT.pdf" TargetMode="External"/><Relationship Id="rId4" Type="http://schemas.openxmlformats.org/officeDocument/2006/relationships/hyperlink" Target="https://ktproject.ca/how-smart-projects-review-welding-procedure-specifications/" TargetMode="External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project.ca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13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ktproject.ca/wp-content/uploads/2021/02/KT-Project-eBook-02-Successful-Projects-Need-Effective-Communication-FINAL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13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FD6012-DFEE-4F8A-B1BD-34E7951C984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626A9C-8D2B-4AF4-B234-BB7E4436502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B44E74-5403-430E-95B2-56DE9E25591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7620E9-47C7-4F30-8CE5-B17359B6F34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C491363-C16A-4070-ACB3-26642F373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31537"/>
            <a:ext cx="9144000" cy="1101828"/>
          </a:xfrm>
        </p:spPr>
        <p:txBody>
          <a:bodyPr>
            <a:noAutofit/>
          </a:bodyPr>
          <a:lstStyle/>
          <a:p>
            <a:r>
              <a:rPr lang="en-US" sz="4000" b="1" dirty="0"/>
              <a:t>How Smart Projects Review Welding Procedure Specifications</a:t>
            </a:r>
            <a:endParaRPr lang="en-CA" sz="4000" b="1" strike="sngStrike" dirty="0">
              <a:solidFill>
                <a:srgbClr val="FF0000"/>
              </a:solidFill>
            </a:endParaRPr>
          </a:p>
        </p:txBody>
      </p:sp>
      <p:pic>
        <p:nvPicPr>
          <p:cNvPr id="7" name="Picture 6" descr="A picture containing indoor, butter&#10;&#10;Description automatically generated">
            <a:extLst>
              <a:ext uri="{FF2B5EF4-FFF2-40B4-BE49-F238E27FC236}">
                <a16:creationId xmlns:a16="http://schemas.microsoft.com/office/drawing/2014/main" id="{E69085E1-31BC-4ACD-8016-87570FC97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72188"/>
            <a:ext cx="9144000" cy="2554275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E29122-58EB-4578-B396-F93446ECE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3" y="5234929"/>
            <a:ext cx="3320143" cy="13345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4B3C4C-D03E-41CD-BE19-431C054ED4D6}"/>
              </a:ext>
            </a:extLst>
          </p:cNvPr>
          <p:cNvSpPr txBox="1"/>
          <p:nvPr/>
        </p:nvSpPr>
        <p:spPr>
          <a:xfrm>
            <a:off x="9556377" y="6104965"/>
            <a:ext cx="181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February 9, 2022</a:t>
            </a:r>
          </a:p>
        </p:txBody>
      </p:sp>
    </p:spTree>
    <p:extLst>
      <p:ext uri="{BB962C8B-B14F-4D97-AF65-F5344CB8AC3E}">
        <p14:creationId xmlns:p14="http://schemas.microsoft.com/office/powerpoint/2010/main" val="1865875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63D203-83FD-4CAB-A154-70A6FDCA86A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7C09AD-CB9B-4166-A130-E107EC86B63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7037A2-C44A-4A04-BCC3-DD583A61ACE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E71E95-D14F-4811-99F9-B6345344649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6C3C47B-9861-442E-8CF1-242FC173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1. Which WPSs Should be Reviewed?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6268B-594C-4E8D-AA0F-A251D375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effective and efficient WPS reviews, a project should provide clear instructions determined by equipment:</a:t>
            </a:r>
          </a:p>
          <a:p>
            <a:pPr lvl="1"/>
            <a:r>
              <a:rPr lang="en-US" dirty="0"/>
              <a:t>Complexity – standard or non-standard</a:t>
            </a:r>
          </a:p>
          <a:p>
            <a:pPr lvl="1"/>
            <a:r>
              <a:rPr lang="en-US" dirty="0"/>
              <a:t>Cost – equipment value</a:t>
            </a:r>
          </a:p>
          <a:p>
            <a:pPr lvl="1"/>
            <a:r>
              <a:rPr lang="en-US" dirty="0"/>
              <a:t>Criticality – consequence of failure.</a:t>
            </a:r>
          </a:p>
          <a:p>
            <a:endParaRPr lang="en-US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15A6F4-683D-4352-A712-B5EB97E1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9014D7-4542-4F23-87A3-4EBFAFA39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97" y="365125"/>
            <a:ext cx="2176461" cy="664522"/>
          </a:xfrm>
          <a:prstGeom prst="rect">
            <a:avLst/>
          </a:prstGeom>
        </p:spPr>
      </p:pic>
      <p:pic>
        <p:nvPicPr>
          <p:cNvPr id="7" name="Picture 6" descr="A picture containing building, ground, ceiling, porch&#10;&#10;Description automatically generated">
            <a:extLst>
              <a:ext uri="{FF2B5EF4-FFF2-40B4-BE49-F238E27FC236}">
                <a16:creationId xmlns:a16="http://schemas.microsoft.com/office/drawing/2014/main" id="{58905E09-3721-4FF0-B3E2-0D59D3381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30" y="2845382"/>
            <a:ext cx="3981970" cy="3331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7C2A94-026F-4B28-9EC8-2CF3D5FA0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" y="5454525"/>
            <a:ext cx="83522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05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AA9AE-7621-4F83-ADC6-55AC9469022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4E1499-CEE1-498E-A459-2DF5900B220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344811-6FED-4463-808A-7B9E7F2FF8C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EF8162-2A49-4735-B150-A0D40452167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6C3C47B-9861-442E-8CF1-242FC173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1. Which WPSs Should be Reviewed?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6268B-594C-4E8D-AA0F-A251D375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Other considerations may include the project and supplier personnel’s expertise and their understanding of project equipment.</a:t>
            </a:r>
          </a:p>
          <a:p>
            <a:pPr marL="0" indent="0">
              <a:buNone/>
            </a:pPr>
            <a:r>
              <a:rPr lang="en-US" dirty="0"/>
              <a:t>Ask: Are there project-specific welding requirements or specifications?</a:t>
            </a:r>
            <a:endParaRPr lang="en-US" strike="sngStrike" dirty="0">
              <a:highlight>
                <a:srgbClr val="FFFF00"/>
              </a:highlight>
            </a:endParaRPr>
          </a:p>
          <a:p>
            <a:r>
              <a:rPr lang="en-US" sz="2400" dirty="0"/>
              <a:t>If no: all or some WPS reviews may be omitted to save money and time</a:t>
            </a:r>
          </a:p>
          <a:p>
            <a:r>
              <a:rPr lang="en-US" sz="2400" dirty="0"/>
              <a:t>If yes: all or some WPSs may need to be reviewed.</a:t>
            </a:r>
          </a:p>
          <a:p>
            <a:endParaRPr lang="en-US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411FA3-FD0F-461D-8972-17735F7A2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B6CAF-00F6-480D-9DB4-D2AF3E2EB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9" y="365125"/>
            <a:ext cx="2176461" cy="664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676EFF-C659-4729-A20B-1A3AEA38C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13123"/>
            <a:ext cx="835224" cy="1444877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221C057-7936-4FFA-8A45-318EAEF1F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09" y="4079256"/>
            <a:ext cx="3502891" cy="20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1C372F-AEF9-4106-A356-BFAD95BB9C2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9949FE-C552-482D-9EA1-D27CABD1156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4D7ABB-1069-4BA9-8512-868D4496E6F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7F10FD-96FB-4759-999A-301CEBDDCCB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6C3C47B-9861-442E-8CF1-242FC173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2. How Should WPSs be Reviewed?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6268B-594C-4E8D-AA0F-A251D375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project may have dozens or hundreds of WPSs that require review. Each WPS may comprise a few or dozens of pages.</a:t>
            </a:r>
          </a:p>
          <a:p>
            <a:pPr marL="0" indent="0">
              <a:buNone/>
            </a:pPr>
            <a:r>
              <a:rPr lang="en-US" dirty="0"/>
              <a:t>To properly review a WPS, the reviewer needs details about the application, code of construction, and other information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including:</a:t>
            </a:r>
          </a:p>
          <a:p>
            <a:r>
              <a:rPr lang="en-US" sz="2400" dirty="0"/>
              <a:t>Procurement documents</a:t>
            </a:r>
          </a:p>
          <a:p>
            <a:r>
              <a:rPr lang="en-US" sz="2400" dirty="0"/>
              <a:t>Production drawings </a:t>
            </a:r>
          </a:p>
          <a:p>
            <a:r>
              <a:rPr lang="en-US" sz="2400" dirty="0"/>
              <a:t>Specifications and standard drawings.</a:t>
            </a:r>
            <a:endParaRPr lang="en-CA" sz="2400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4A89F6-13F1-4AA5-A8D4-B1079C2B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F3263C-F326-4BAF-B9B0-F2AAAF53E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9" y="365125"/>
            <a:ext cx="2182557" cy="664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5A462A-DD55-4725-AD32-D76B4E7A3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" y="5400711"/>
            <a:ext cx="835224" cy="1444877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D9F95C61-16DB-486C-A1E5-434A88A1F4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86" y="3606969"/>
            <a:ext cx="4027714" cy="256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9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7E58DE-834A-47BC-8F5B-AC0335F1219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7D5285-95F0-49C6-9281-C87265C94DB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89C7FE-8D8A-44CF-BA0C-D9A5367C0A2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D95A78-72F1-4C32-A89E-D65AD363D04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6C3C47B-9861-442E-8CF1-242FC173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2. How Should WPSs be Reviewed?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6268B-594C-4E8D-AA0F-A251D375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Acceptable methods for reviewing WPSs include the following:</a:t>
            </a:r>
          </a:p>
          <a:p>
            <a:r>
              <a:rPr lang="en-US" sz="2400" i="1" dirty="0"/>
              <a:t>For record only </a:t>
            </a:r>
            <a:r>
              <a:rPr lang="en-US" sz="2400" dirty="0"/>
              <a:t>obtains WPSs for information and no review is required</a:t>
            </a:r>
          </a:p>
          <a:p>
            <a:r>
              <a:rPr lang="en-US" sz="2400" dirty="0"/>
              <a:t>A </a:t>
            </a:r>
            <a:r>
              <a:rPr lang="en-US" sz="2400" i="1" dirty="0"/>
              <a:t>summary review </a:t>
            </a:r>
            <a:r>
              <a:rPr lang="en-US" sz="2400" dirty="0"/>
              <a:t>verifies the WPS is appropriate for the application, and is complete and correct (e.g., 1-hour review)</a:t>
            </a:r>
          </a:p>
          <a:p>
            <a:r>
              <a:rPr lang="en-US" sz="2400" dirty="0"/>
              <a:t>A </a:t>
            </a:r>
            <a:r>
              <a:rPr lang="en-US" sz="2400" i="1" dirty="0"/>
              <a:t>comprehensive review </a:t>
            </a:r>
            <a:r>
              <a:rPr lang="en-US" sz="2400" dirty="0"/>
              <a:t>is a line-by-line review for verification of all WPS details and variables, including </a:t>
            </a:r>
            <a:r>
              <a:rPr lang="en-CA" sz="2400" dirty="0"/>
              <a:t>procedure qualification records (</a:t>
            </a:r>
            <a:r>
              <a:rPr lang="en-US" sz="2400" dirty="0"/>
              <a:t>PQRs) and attachments, to verify compliance for all code of construction, project specification, and other requirements (e.g., 4- to 8-hour review)</a:t>
            </a:r>
          </a:p>
          <a:p>
            <a:r>
              <a:rPr lang="en-US" sz="2400" dirty="0"/>
              <a:t>An </a:t>
            </a:r>
            <a:r>
              <a:rPr lang="en-US" sz="2400" i="1" dirty="0"/>
              <a:t>inspection review </a:t>
            </a:r>
            <a:r>
              <a:rPr lang="en-US" sz="2400" dirty="0"/>
              <a:t>is performed by the third-party inspector as a quality verification point (QVP) in lieu of or with a project review.</a:t>
            </a:r>
            <a:endParaRPr lang="en-CA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9388A-7792-4F02-89B7-A105E2E3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5F62F7-ADD4-4212-A121-D069183E7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07" y="365125"/>
            <a:ext cx="2182557" cy="664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A1EB47-5B0F-488A-8502-3FF8BB4FD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13123"/>
            <a:ext cx="83522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05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5E6F1C-9A14-4E1E-8F2F-6BA359D805B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7EEE29-A5DA-4B2C-B6D5-3DD223D2D01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EA0DC1-C3F1-455F-85F8-975E3F134C6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AC40C0-3FF8-4A26-93FF-D2483306A56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6C3C47B-9861-442E-8CF1-242FC173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2. How Should WPSs be Reviewed?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6268B-594C-4E8D-AA0F-A251D375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weld map or WPS summary is a useful matrix </a:t>
            </a:r>
            <a:r>
              <a:rPr lang="en-US"/>
              <a:t>that together with WPSs:</a:t>
            </a:r>
            <a:endParaRPr lang="en-US" dirty="0"/>
          </a:p>
          <a:p>
            <a:r>
              <a:rPr lang="en-US" sz="2400" dirty="0"/>
              <a:t>Details how and where each WPS will be used </a:t>
            </a:r>
          </a:p>
          <a:p>
            <a:r>
              <a:rPr lang="en-US" sz="2400" dirty="0"/>
              <a:t>Verifies the supplier understands their scope of supply and welding requirements.</a:t>
            </a:r>
          </a:p>
          <a:p>
            <a:pPr marL="0" indent="0">
              <a:buNone/>
            </a:pPr>
            <a:r>
              <a:rPr lang="en-US" dirty="0"/>
              <a:t>Production drawings may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include this information.</a:t>
            </a: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9BD966-75E4-4DB0-A12E-8D5BA730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5DA52F-531D-4DA8-BBC6-DDCC0B184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36" y="365125"/>
            <a:ext cx="2182557" cy="664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06EAC8-8FD6-4ED2-8498-F187BE4C7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" y="5413123"/>
            <a:ext cx="835224" cy="1444877"/>
          </a:xfrm>
          <a:prstGeom prst="rect">
            <a:avLst/>
          </a:pr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A75BF9A5-21DA-41A4-AE35-DDFF2B83CC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45" y="3733342"/>
            <a:ext cx="6619955" cy="24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71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E944A3-0995-426E-999F-470B80144D3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A4C584-1FC3-4D00-9E75-B754522FEF4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2158C2-EAE3-4029-A70B-C3268F4BBD3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F450ED-F563-4FB6-9B38-4703B531C8A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6C3C47B-9861-442E-8CF1-242FC173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3. Who Should Review WPSs?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6268B-594C-4E8D-AA0F-A251D375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qualified WPS reviewer has:</a:t>
            </a:r>
          </a:p>
          <a:p>
            <a:r>
              <a:rPr lang="en-US" sz="2400" dirty="0"/>
              <a:t>A diploma in material or welding engineering technology</a:t>
            </a:r>
          </a:p>
          <a:p>
            <a:r>
              <a:rPr lang="en-US" sz="2400" dirty="0"/>
              <a:t>A post-graduate degree in material or welding engineering</a:t>
            </a:r>
            <a:endParaRPr lang="en-US" sz="2400" strike="sngStrike" dirty="0">
              <a:highlight>
                <a:srgbClr val="FFFF00"/>
              </a:highlight>
            </a:endParaRPr>
          </a:p>
          <a:p>
            <a:r>
              <a:rPr lang="en-US" sz="2400" dirty="0"/>
              <a:t>Certification as a welding engineer, inspector, or procedure reviewer</a:t>
            </a:r>
          </a:p>
          <a:p>
            <a:r>
              <a:rPr lang="en-US" sz="2400" dirty="0"/>
              <a:t>Experience and knowledge</a:t>
            </a:r>
          </a:p>
          <a:p>
            <a:r>
              <a:rPr lang="en-US" sz="2400" dirty="0"/>
              <a:t>Training for welding inspection </a:t>
            </a:r>
            <a:r>
              <a:rPr lang="en-US" sz="2400"/>
              <a:t>or standards</a:t>
            </a:r>
            <a:endParaRPr lang="en-US" sz="2400" dirty="0"/>
          </a:p>
          <a:p>
            <a:r>
              <a:rPr lang="en-US" sz="2400" dirty="0"/>
              <a:t>A combination of the above.</a:t>
            </a:r>
          </a:p>
          <a:p>
            <a:pPr marL="0" indent="0">
              <a:buNone/>
            </a:pPr>
            <a:r>
              <a:rPr lang="en-US" dirty="0"/>
              <a:t>Third-party services may be obtained if there are inadequate resources. </a:t>
            </a:r>
          </a:p>
          <a:p>
            <a:pPr lvl="1"/>
            <a:endParaRPr lang="en-US" dirty="0"/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AF0185-1578-4CA6-A1BF-3787431B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4AE7C6-3D0F-4241-A4AD-610C8CC23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21" y="365125"/>
            <a:ext cx="2182557" cy="664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2A3F2C-214D-40DE-A3A3-404722D00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" y="5413123"/>
            <a:ext cx="83522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94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913643-2E6D-4CB4-8BD1-2DC1094AB7E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4D8D68-DD09-4B41-90DE-832A8A85DE4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33CC8B-6DF7-45A2-827F-48CD3CD7F41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501270-3BEE-4C67-A12E-03FD320489F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6C3C47B-9861-442E-8CF1-242FC173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Conclusion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6268B-594C-4E8D-AA0F-A251D375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smart project ensures that WPS reviews are completed with a documented process that establishes:</a:t>
            </a:r>
          </a:p>
          <a:p>
            <a:r>
              <a:rPr lang="en-US" sz="2400" dirty="0"/>
              <a:t>Which WPSs should be reviewed</a:t>
            </a:r>
          </a:p>
          <a:p>
            <a:r>
              <a:rPr lang="en-US" sz="2400" dirty="0"/>
              <a:t>How WPSs should be reviewed</a:t>
            </a:r>
          </a:p>
          <a:p>
            <a:r>
              <a:rPr lang="en-US" sz="2400" dirty="0"/>
              <a:t>By whom WPSs should be reviewed.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Communication and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understanding are key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to project success</a:t>
            </a:r>
            <a:endParaRPr lang="en-US" sz="4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8E156-A166-4282-821F-87B205EAC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3054D-66DD-490A-8D43-91E06168D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21" y="365125"/>
            <a:ext cx="2182557" cy="664522"/>
          </a:xfrm>
          <a:prstGeom prst="rect">
            <a:avLst/>
          </a:prstGeom>
        </p:spPr>
      </p:pic>
      <p:pic>
        <p:nvPicPr>
          <p:cNvPr id="7" name="Picture 6" descr="A picture containing text, sign, outdoor, street&#10;&#10;Description automatically generated">
            <a:extLst>
              <a:ext uri="{FF2B5EF4-FFF2-40B4-BE49-F238E27FC236}">
                <a16:creationId xmlns:a16="http://schemas.microsoft.com/office/drawing/2014/main" id="{4C877684-DBF5-4803-89D7-468C2ADDD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686" y="3657986"/>
            <a:ext cx="3799114" cy="25189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6B6ABA-5E40-4071-8455-9044B4864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54524"/>
            <a:ext cx="83522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27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6D5C7-3D5C-4951-BE5D-CF3D980609A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A9F849-0F4E-4CA4-9C85-C59E27B8036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932D4F-2136-4449-A1F8-DBD16D4E3EB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BCD0D9-0C90-4DE8-8C07-900485E1850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6C3C47B-9861-442E-8CF1-242FC173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Conclusion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6268B-594C-4E8D-AA0F-A251D375E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959"/>
            <a:ext cx="10515600" cy="4695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Established processes avoid confusion, misunderstanding, rework, and waste associated with WPSs that are reviewed ad hoc or randomly.</a:t>
            </a:r>
          </a:p>
          <a:p>
            <a:pPr marL="0" indent="0">
              <a:buNone/>
            </a:pPr>
            <a:r>
              <a:rPr lang="en-US" dirty="0"/>
              <a:t>Too many projects have informal, disjointed WPS review processes that rely on the very unscientific </a:t>
            </a:r>
            <a:r>
              <a:rPr lang="en-US" i="1" dirty="0"/>
              <a:t>hope </a:t>
            </a:r>
            <a:r>
              <a:rPr lang="en-US" dirty="0"/>
              <a:t>that the reviews will meet project needs.</a:t>
            </a:r>
          </a:p>
          <a:p>
            <a:pPr marL="0" indent="0">
              <a:buNone/>
            </a:pPr>
            <a:r>
              <a:rPr lang="en-US" dirty="0"/>
              <a:t>Leaving important details to chance is always</a:t>
            </a:r>
            <a:br>
              <a:rPr lang="en-US" dirty="0"/>
            </a:br>
            <a:r>
              <a:rPr lang="en-US" dirty="0"/>
              <a:t>a bad idea. </a:t>
            </a:r>
          </a:p>
          <a:p>
            <a:pPr marL="0" indent="0">
              <a:buNone/>
            </a:pPr>
            <a:r>
              <a:rPr lang="en-US" dirty="0"/>
              <a:t>Chance favors the prepared. Prepare a plan.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Then, execute the plan.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8E156-A166-4282-821F-87B205EAC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3054D-66DD-490A-8D43-91E06168D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21" y="365125"/>
            <a:ext cx="2182557" cy="664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023B27-4B28-463F-B473-4369AACE5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" y="5413123"/>
            <a:ext cx="835224" cy="1444877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40A8E96-FCDF-47BC-B5E7-37A34167B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0" y="4005263"/>
            <a:ext cx="38290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47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9F55DC-A31F-421E-82E0-8369FD05631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33661F-2F13-489B-9DA2-8FD5987A771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D00847-B154-4B4F-9DDE-DA1295DA747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FAC147-837C-4A1C-9EC6-C446FFA220C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4DA4456-87E9-47E1-9506-BF15E02C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Learn More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71374-41C3-44F6-A1B3-E23D0C467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</a:rPr>
              <a:t>To learn more about project success</a:t>
            </a:r>
            <a:r>
              <a:rPr lang="en-US" b="0" i="0" dirty="0">
                <a:effectLst/>
              </a:rPr>
              <a:t>, see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these resources:</a:t>
            </a:r>
          </a:p>
          <a:p>
            <a:pPr>
              <a:tabLst>
                <a:tab pos="1703388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ebook</a:t>
            </a:r>
            <a:r>
              <a:rPr lang="en-US" sz="2400" dirty="0">
                <a:solidFill>
                  <a:srgbClr val="000000"/>
                </a:solidFill>
              </a:rPr>
              <a:t>:	</a:t>
            </a:r>
            <a:r>
              <a:rPr lang="en-US" sz="2400" i="1" dirty="0">
                <a:hlinkClick r:id="rId3"/>
              </a:rPr>
              <a:t>The Key to Project Success</a:t>
            </a:r>
            <a:endParaRPr lang="en-US" sz="2400" i="1" dirty="0"/>
          </a:p>
          <a:p>
            <a:pPr>
              <a:tabLst>
                <a:tab pos="1703388" algn="l"/>
              </a:tabLst>
            </a:pPr>
            <a:r>
              <a:rPr lang="en-US" sz="2400" dirty="0"/>
              <a:t>Article:	</a:t>
            </a:r>
            <a:r>
              <a:rPr lang="en-US" sz="2400" i="1" dirty="0">
                <a:hlinkClick r:id="rId4"/>
              </a:rPr>
              <a:t>How Smart Projects Review Welding Procedure Specifications</a:t>
            </a:r>
            <a:endParaRPr lang="en-US" sz="2400" i="1" dirty="0"/>
          </a:p>
          <a:p>
            <a:pPr>
              <a:tabLst>
                <a:tab pos="1703388" algn="l"/>
              </a:tabLst>
            </a:pPr>
            <a:r>
              <a:rPr lang="en-US" sz="2400" dirty="0"/>
              <a:t>Fact sheet:	</a:t>
            </a:r>
            <a:r>
              <a:rPr lang="en-US" sz="2400" i="1" dirty="0">
                <a:hlinkClick r:id="rId5"/>
              </a:rPr>
              <a:t>Top Five Challenges and Solutions for Reviewing WPSs (document)</a:t>
            </a:r>
            <a:endParaRPr lang="en-US" sz="2400" i="1" dirty="0"/>
          </a:p>
          <a:p>
            <a:pPr>
              <a:tabLst>
                <a:tab pos="1703388" algn="l"/>
              </a:tabLst>
            </a:pPr>
            <a:r>
              <a:rPr lang="en-US" sz="2400" dirty="0"/>
              <a:t>Fact sheet:	</a:t>
            </a:r>
            <a:r>
              <a:rPr lang="en-US" sz="2400" i="1" dirty="0">
                <a:hlinkClick r:id="rId6"/>
              </a:rPr>
              <a:t>Top Five Challenges and Solutions for Reviewing WPSs (graphic)</a:t>
            </a:r>
            <a:endParaRPr lang="en-CA" sz="2400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ADEC91-3B64-4D13-A986-57524BC6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KTPROJECT.CA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3F34B2-564B-4B2E-B36A-F7A8064CC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49" y="365125"/>
            <a:ext cx="2182557" cy="664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F6ADC1-B940-4363-A9C9-1C2A8854BA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6" y="5413123"/>
            <a:ext cx="835224" cy="1444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1B777A-808D-494D-840D-4F2278C503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9391" y="4274721"/>
            <a:ext cx="2773218" cy="18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8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5F70B3-BCA1-45D4-B1A3-90E8A6CA6CE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626219-0192-4160-894C-1C202E67664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0F15C7-E572-45BE-A395-2EEF3356E6D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016775-881D-4088-A832-3D4A2EDC702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6C3C47B-9861-442E-8CF1-242FC173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Q&amp;A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6268B-594C-4E8D-AA0F-A251D375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  <a:p>
            <a:pPr algn="ctr"/>
            <a:r>
              <a:rPr lang="en-US" sz="2400" dirty="0"/>
              <a:t>Questions?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Comments?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Concerns?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7A884-1C2B-4A80-8168-9E74DB4E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A75FD-EEC0-4C74-A476-3E0B308FB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21" y="365125"/>
            <a:ext cx="2182557" cy="664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9B24EF-E367-4DF8-B012-405E03DE6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13123"/>
            <a:ext cx="83522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3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F56B95-6CD9-427A-AA36-E810EDB9B26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1ACA4D-DEEA-4A89-943A-BF6B483E87E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04E8CF-927A-4A24-A720-D886A716ADD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FACAD2-9411-47D3-9FA9-E3D554B04B3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6C3C47B-9861-442E-8CF1-242FC173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Communication </a:t>
            </a:r>
            <a:endParaRPr lang="en-CA" b="1" dirty="0"/>
          </a:p>
        </p:txBody>
      </p:sp>
      <p:pic>
        <p:nvPicPr>
          <p:cNvPr id="5" name="Content Placeholder 4" descr="A picture containing ground, old, dirty&#10;&#10;Description automatically generated">
            <a:extLst>
              <a:ext uri="{FF2B5EF4-FFF2-40B4-BE49-F238E27FC236}">
                <a16:creationId xmlns:a16="http://schemas.microsoft.com/office/drawing/2014/main" id="{776742F0-7F02-4F34-A77C-9DCBB5F5AC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2" y="2058587"/>
            <a:ext cx="4274127" cy="3204948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ECBFA-0891-4C68-82A5-CCFF209608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/>
              <a:t>Project Management </a:t>
            </a:r>
            <a:r>
              <a:rPr lang="en-US" dirty="0"/>
              <a:t>Institute’s (PMI’s) report </a:t>
            </a:r>
            <a:r>
              <a:rPr lang="en-US" i="1" dirty="0"/>
              <a:t>The Essential Role of Communication </a:t>
            </a:r>
            <a:r>
              <a:rPr lang="en-US" dirty="0"/>
              <a:t>states: </a:t>
            </a:r>
            <a:r>
              <a:rPr lang="en-US" i="1" dirty="0"/>
              <a:t>ineffective communication has a negative impact on project success &gt;50% of the time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Communication and understanding are key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to project success</a:t>
            </a:r>
            <a:endParaRPr lang="en-US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8C1F0-2118-4CD1-BFB5-EE4629932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33" y="363384"/>
            <a:ext cx="2182557" cy="66452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CBD60-CB17-42FE-8E11-3EBCA3A8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FB5649F-E633-41E4-9772-9B75926905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7340"/>
            <a:ext cx="838200" cy="146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38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432202-63B3-4DFE-B6D4-EADD27BEEEA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B026D8-1066-4173-B29D-3557A9B78A0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EBDDB3-4DC9-4D25-B4FF-1665DFB1A16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EC5D50-B2DB-41BB-80D0-C0C704736CE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6C3C47B-9861-442E-8CF1-242FC173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Presented by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6268B-594C-4E8D-AA0F-A251D375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Roy O. Christensen, RET, CWB Level 3, API 510, ABSA IPV&amp;PPI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hello@ktproject.ca</a:t>
            </a:r>
          </a:p>
          <a:p>
            <a:pPr marL="457200" lvl="1" indent="0">
              <a:buNone/>
            </a:pPr>
            <a:r>
              <a:rPr lang="en-US" dirty="0"/>
              <a:t>+1 403.703.2686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www.ktproject.ca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7A884-1C2B-4A80-8168-9E74DB4E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A75FD-EEC0-4C74-A476-3E0B308FB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21" y="365125"/>
            <a:ext cx="2182557" cy="664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CF76DD-33FA-4C4E-8B38-AAB0870A8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54524"/>
            <a:ext cx="835224" cy="1444877"/>
          </a:xfrm>
          <a:prstGeom prst="rect">
            <a:avLst/>
          </a:prstGeom>
        </p:spPr>
      </p:pic>
      <p:pic>
        <p:nvPicPr>
          <p:cNvPr id="8" name="Picture 7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8CA18C19-A7CC-4C3A-8FCC-307B22AB46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989" y="3659586"/>
            <a:ext cx="2014021" cy="25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36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3791B3-FD66-4033-98CB-F2B60E550F8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DA2DD4-2AF9-4ACF-A2EC-0E8B0EE07FB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9FBD5A-883F-40D2-B516-044E750AA7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6514AB-4ADB-4DFE-A620-1150A9A838D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6C3C47B-9861-442E-8CF1-242FC173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Supplemental</a:t>
            </a:r>
            <a:endParaRPr lang="en-CA" b="1" strike="sngStrike" dirty="0">
              <a:highlight>
                <a:srgbClr val="FFFF00"/>
              </a:highlight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5153E1-F525-4B23-B9D4-0FEF54DD26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KT Project glossary (see inset) reduces the risk of miscommunication and misunderstanding in project settings.</a:t>
            </a:r>
          </a:p>
          <a:p>
            <a:pPr marL="0" indent="0">
              <a:buNone/>
            </a:pPr>
            <a:r>
              <a:rPr lang="en-US" dirty="0"/>
              <a:t>To learn more, see: </a:t>
            </a:r>
            <a:r>
              <a:rPr lang="en-US" i="1" dirty="0">
                <a:hlinkClick r:id="rId3"/>
              </a:rPr>
              <a:t>Successful Projects Need Effective Communication</a:t>
            </a:r>
            <a:r>
              <a:rPr lang="en-US" dirty="0"/>
              <a:t>.</a:t>
            </a: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7A884-1C2B-4A80-8168-9E74DB4E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A75FD-EEC0-4C74-A476-3E0B308FB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21" y="365125"/>
            <a:ext cx="2182557" cy="664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9B24EF-E367-4DF8-B012-405E03DE6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13123"/>
            <a:ext cx="835224" cy="1444877"/>
          </a:xfrm>
          <a:prstGeom prst="rect">
            <a:avLst/>
          </a:prstGeom>
        </p:spPr>
      </p:pic>
      <p:pic>
        <p:nvPicPr>
          <p:cNvPr id="24" name="Content Placeholder 23" descr="Chart&#10;&#10;Description automatically generated">
            <a:extLst>
              <a:ext uri="{FF2B5EF4-FFF2-40B4-BE49-F238E27FC236}">
                <a16:creationId xmlns:a16="http://schemas.microsoft.com/office/drawing/2014/main" id="{9DC4E267-A1C1-4F08-BB26-4780031BA2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02" y="1270568"/>
            <a:ext cx="3816819" cy="4906395"/>
          </a:xfrm>
        </p:spPr>
      </p:pic>
    </p:spTree>
    <p:extLst>
      <p:ext uri="{BB962C8B-B14F-4D97-AF65-F5344CB8AC3E}">
        <p14:creationId xmlns:p14="http://schemas.microsoft.com/office/powerpoint/2010/main" val="350703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4859E2-73D8-4542-B96A-6AF2E999E4D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C63DE7-24A9-42E2-832D-0876DE796B0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0D0242-6957-4DFA-8C97-7D87B3A3B7F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9561EC-8E32-47FA-A40B-1DB04F1EF55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6C3C47B-9861-442E-8CF1-242FC173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WPS Applications  </a:t>
            </a:r>
            <a:endParaRPr lang="en-CA" b="1" dirty="0"/>
          </a:p>
        </p:txBody>
      </p:sp>
      <p:pic>
        <p:nvPicPr>
          <p:cNvPr id="7" name="Content Placeholder 6" descr="A picture containing green, sky, outdoor, farm machine&#10;&#10;Description automatically generated">
            <a:extLst>
              <a:ext uri="{FF2B5EF4-FFF2-40B4-BE49-F238E27FC236}">
                <a16:creationId xmlns:a16="http://schemas.microsoft.com/office/drawing/2014/main" id="{B5798A9C-DAB0-48F8-B0C9-575F6F98D9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54" y="2381180"/>
            <a:ext cx="4596446" cy="2874311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C650A-D1AD-4204-A927-5A7A8FF3F9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Welding procedure specifications (WPSs) are used for:</a:t>
            </a:r>
          </a:p>
          <a:p>
            <a:r>
              <a:rPr lang="en-US" sz="2400" dirty="0"/>
              <a:t>Instrumentation</a:t>
            </a:r>
          </a:p>
          <a:p>
            <a:r>
              <a:rPr lang="en-US" sz="2400" dirty="0"/>
              <a:t>Pressure piping</a:t>
            </a:r>
          </a:p>
          <a:p>
            <a:r>
              <a:rPr lang="en-US" sz="2400" dirty="0"/>
              <a:t>Pressure vessels</a:t>
            </a:r>
          </a:p>
          <a:p>
            <a:r>
              <a:rPr lang="en-US" sz="2400" dirty="0"/>
              <a:t>Structures.</a:t>
            </a:r>
          </a:p>
          <a:p>
            <a:pPr marL="0" indent="0">
              <a:buNone/>
            </a:pPr>
            <a:r>
              <a:rPr lang="en-CA" dirty="0"/>
              <a:t>Service conditions may be:</a:t>
            </a:r>
          </a:p>
          <a:p>
            <a:r>
              <a:rPr lang="en-CA" sz="2400" dirty="0"/>
              <a:t>As-welded or post weld heat treatment (PWHT) condition</a:t>
            </a:r>
          </a:p>
          <a:p>
            <a:r>
              <a:rPr lang="en-CA" sz="2400" dirty="0"/>
              <a:t>Standard or low temperature</a:t>
            </a:r>
          </a:p>
          <a:p>
            <a:r>
              <a:rPr lang="en-CA" sz="2400" dirty="0"/>
              <a:t>Sweet or sour service.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22997-4225-4167-B782-4DCB2E086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21" y="365125"/>
            <a:ext cx="2182557" cy="66452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1BD37-ADD6-4B40-BA08-514D3A81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3E370A-98A3-4CD6-A0DA-20CDEDB37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401524"/>
            <a:ext cx="838200" cy="145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4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76501A-1F6B-444E-A889-FE49F6875B7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0B7E43-CE2D-4963-9125-E7E508F1F18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A32454-FFC5-4008-A20A-EB7D0B2A8FB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FB06D1-FB1F-4D11-AF37-C35440EB713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6C3C47B-9861-442E-8CF1-242FC1737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4361"/>
            <a:ext cx="10515601" cy="1325563"/>
          </a:xfrm>
        </p:spPr>
        <p:txBody>
          <a:bodyPr/>
          <a:lstStyle/>
          <a:p>
            <a:pPr algn="r"/>
            <a:r>
              <a:rPr lang="en-US" b="1" dirty="0"/>
              <a:t>Certified WPSs Are Required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6268B-594C-4E8D-AA0F-A251D375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Certified WPSs are required per the code of construction, regulations, standards, or a combination.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WPSs may be reviewed by a project to ensure production welding meets additional requirements; owner specifications, if any.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8345B-4C2F-43F4-962E-81F9141D5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96" y="374361"/>
            <a:ext cx="2176461" cy="66452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B8E32-96F0-4F13-99C1-7387A3EB5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KTPROJECT.CA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8109A8-DBE0-4D61-9D20-B139B1E77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10200"/>
            <a:ext cx="833207" cy="14478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F0EEDDC-728D-42EE-A6C3-00A3C3F37F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24" y="2854318"/>
            <a:ext cx="1349952" cy="1845698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D44729C-37B1-4285-A741-639BC2E758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56" y="3418036"/>
            <a:ext cx="2664523" cy="71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5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F87BBB-530E-4892-A0F6-C4349F487D5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EB865E-2BB0-40F0-B1D5-C5DCD64CBF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F8575C-0325-49BC-AA83-92CB9A8F00B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CF34AD-A7DF-42C8-8906-52AD2DEA08E1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6C3C47B-9861-442E-8CF1-242FC1737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4361"/>
            <a:ext cx="10515601" cy="1325563"/>
          </a:xfrm>
        </p:spPr>
        <p:txBody>
          <a:bodyPr/>
          <a:lstStyle/>
          <a:p>
            <a:pPr algn="r"/>
            <a:r>
              <a:rPr lang="en-US" b="1" dirty="0"/>
              <a:t>Ask these Questions about WPSs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6268B-594C-4E8D-AA0F-A251D375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project that does not answer these questions risks inadequate or inappropriate WPS reviews: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Which WPSs should be reviewed?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How WPSs should be reviewed?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Who should review WPSs?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Miscommunication 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misunderstanding frustrate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project success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to project success</a:t>
            </a:r>
            <a:endParaRPr lang="en-US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8345B-4C2F-43F4-962E-81F9141D5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96" y="374361"/>
            <a:ext cx="2176461" cy="66452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B8E32-96F0-4F13-99C1-7387A3EB5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pic>
        <p:nvPicPr>
          <p:cNvPr id="9" name="Picture 8" descr="A group of people working on a project&#10;&#10;Description automatically generated with low confidence">
            <a:extLst>
              <a:ext uri="{FF2B5EF4-FFF2-40B4-BE49-F238E27FC236}">
                <a16:creationId xmlns:a16="http://schemas.microsoft.com/office/drawing/2014/main" id="{D3FB29AF-E11F-4118-A431-B114799DA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3540166"/>
            <a:ext cx="3962400" cy="26367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F3BEC5-7755-4204-BFD4-2A195A6D6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" y="5413123"/>
            <a:ext cx="83522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9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666A18-9CD5-4F74-AC32-B6F51E2A4FA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602B1C-9BC9-46A3-A73C-1ED1DD02F51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59DD54-AC3A-4518-BCF6-AFA02D18254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0F7214-FC60-48D0-8B69-C46276E4B17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6C3C47B-9861-442E-8CF1-242FC173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A WPS is a Recipe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6268B-594C-4E8D-AA0F-A251D375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WPS is a recipe that addresses essential, non-essential, and supplementary essential variables for production welding.</a:t>
            </a:r>
          </a:p>
          <a:p>
            <a:pPr marL="0" indent="0">
              <a:buNone/>
            </a:pPr>
            <a:r>
              <a:rPr lang="en-US" dirty="0"/>
              <a:t>Like any recipe, a WPS identifies the ingredients (e.g., base metals, consumables, and processes).</a:t>
            </a: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E45665-D0A3-487D-A113-73FAF59E2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84" y="365125"/>
            <a:ext cx="2176461" cy="66452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22F7C-71A6-4E78-8F0F-8F0253AB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06BE6-913B-4D48-8A4C-2642A9F64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42" y="3429000"/>
            <a:ext cx="3716158" cy="2747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E5EEB4-9684-4DC6-935F-3D22B6790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13123"/>
            <a:ext cx="83522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80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94C908-BD8F-454D-ADAA-F57BF91D75E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22F4BA-44FB-4A11-9876-BD253F8CDA0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28B7EA-8BCB-44CF-8471-5D5F6AECC10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E8186A-61AC-429D-BF55-9206D34E88D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6C3C47B-9861-442E-8CF1-242FC173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A WPS is Like a Cake Recipe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6268B-594C-4E8D-AA0F-A251D375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WPS is like a cake recipe. A cake recipe may make a great cake </a:t>
            </a:r>
            <a:r>
              <a:rPr lang="en-US" strike="sngStrike" dirty="0"/>
              <a:t>-</a:t>
            </a:r>
            <a:r>
              <a:rPr lang="en-US" dirty="0"/>
              <a:t> but what about appropriateness and context?</a:t>
            </a:r>
          </a:p>
          <a:p>
            <a:pPr marL="0" indent="0">
              <a:buNone/>
            </a:pPr>
            <a:r>
              <a:rPr lang="en-US" dirty="0"/>
              <a:t>The next table lists recipes for two cakes</a:t>
            </a:r>
            <a:r>
              <a:rPr lang="en-US" dirty="0">
                <a:solidFill>
                  <a:schemeClr val="accent1"/>
                </a:solidFill>
              </a:rPr>
              <a:t>.</a:t>
            </a:r>
            <a:endParaRPr lang="en-US" strike="sngStrike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A74BF7D9-2A69-41E5-BC71-AEC824CC1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31365"/>
            <a:ext cx="10531347" cy="25509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E45665-D0A3-487D-A113-73FAF59E2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84" y="365125"/>
            <a:ext cx="2176461" cy="66452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22F7C-71A6-4E78-8F0F-8F0253AB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AF44FF-91EF-4572-AB8A-8B94B4642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" y="5413123"/>
            <a:ext cx="83522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1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272C29-54AA-492A-B234-000FCD80D82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A44A34-7531-445F-A169-8C49375BA9E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967D5E-5793-4E38-BAE0-CE435E38683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12F39E-6863-46F7-90D6-7DA433E33BA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6C3C47B-9861-442E-8CF1-242FC173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A WPS is Like </a:t>
            </a:r>
            <a:r>
              <a:rPr lang="en-US" b="1"/>
              <a:t>a Cake Recipe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6268B-594C-4E8D-AA0F-A251D375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occasion and cake recipient determine if the cake is appropriate.</a:t>
            </a:r>
          </a:p>
          <a:p>
            <a:pPr marL="0" indent="0">
              <a:buNone/>
            </a:pPr>
            <a:r>
              <a:rPr lang="en-US" dirty="0"/>
              <a:t>Delivering a race car birthday cake to a wedding is neither appropriate nor a success!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WPS review is similar. Success may only be achieved by first acquiring adequate information and detailed requirements.</a:t>
            </a: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582C2-7A6B-4674-8BC3-53D95672E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4161B3-556C-42D3-8DDE-24AE0F723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04" y="365125"/>
            <a:ext cx="2176461" cy="6645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1F3300-8846-4EBF-8172-E73B85D57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" y="5413123"/>
            <a:ext cx="835224" cy="1444877"/>
          </a:xfrm>
          <a:prstGeom prst="rect">
            <a:avLst/>
          </a:prstGeom>
        </p:spPr>
      </p:pic>
      <p:pic>
        <p:nvPicPr>
          <p:cNvPr id="11" name="Picture 10" descr="A cake with a car on it&#10;&#10;Description automatically generated with medium confidence">
            <a:extLst>
              <a:ext uri="{FF2B5EF4-FFF2-40B4-BE49-F238E27FC236}">
                <a16:creationId xmlns:a16="http://schemas.microsoft.com/office/drawing/2014/main" id="{6F18C344-0E0B-4333-9FA3-D5AADA1D3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655" y="4360604"/>
            <a:ext cx="3927694" cy="210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4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0A1986-6ED6-40E2-98A0-B75E83289B0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D7E68E-EB63-45D7-BE3D-A907E83F4E8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93DDCC-3576-443C-BF1B-D296B56E34C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1A1307-B68F-4227-B68C-F96F3761689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6C3C47B-9861-442E-8CF1-242FC173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1. Which WPSs Should be Reviewed?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6268B-594C-4E8D-AA0F-A251D375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Requirements for WPS review may be identified by:</a:t>
            </a:r>
          </a:p>
          <a:p>
            <a:r>
              <a:rPr lang="en-US" sz="2400" dirty="0"/>
              <a:t>A corporate or project instruction</a:t>
            </a:r>
          </a:p>
          <a:p>
            <a:r>
              <a:rPr lang="en-US" sz="2400" dirty="0"/>
              <a:t>Best practices, experience, and knowledge</a:t>
            </a:r>
          </a:p>
          <a:p>
            <a:r>
              <a:rPr lang="en-US" sz="2400" dirty="0"/>
              <a:t>What other similar projects have used</a:t>
            </a:r>
          </a:p>
          <a:p>
            <a:r>
              <a:rPr lang="en-US" sz="2400" dirty="0"/>
              <a:t>A combination – which is recommended.</a:t>
            </a:r>
          </a:p>
          <a:p>
            <a:endParaRPr lang="en-US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15A6F4-683D-4352-A712-B5EB97E1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KTPROJECT.CA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9014D7-4542-4F23-87A3-4EBFAFA39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97" y="365125"/>
            <a:ext cx="2176461" cy="664522"/>
          </a:xfrm>
          <a:prstGeom prst="rect">
            <a:avLst/>
          </a:prstGeom>
        </p:spPr>
      </p:pic>
      <p:pic>
        <p:nvPicPr>
          <p:cNvPr id="6" name="Picture 5" descr="A close-up of a person writing on a piece of paper&#10;&#10;Description automatically generated with low confidence">
            <a:extLst>
              <a:ext uri="{FF2B5EF4-FFF2-40B4-BE49-F238E27FC236}">
                <a16:creationId xmlns:a16="http://schemas.microsoft.com/office/drawing/2014/main" id="{DE26B24A-FF96-4AB0-8D3F-7B2F6B4E3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5" y="3384100"/>
            <a:ext cx="4278086" cy="2792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62DEC4-A601-4F63-8430-4C69AD54A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13123"/>
            <a:ext cx="83522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48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1684</Words>
  <Application>Microsoft Office PowerPoint</Application>
  <PresentationFormat>Widescreen</PresentationFormat>
  <Paragraphs>205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How Smart Projects Review Welding Procedure Specifications</vt:lpstr>
      <vt:lpstr>Communication </vt:lpstr>
      <vt:lpstr>WPS Applications  </vt:lpstr>
      <vt:lpstr>Certified WPSs Are Required</vt:lpstr>
      <vt:lpstr>Ask these Questions about WPSs</vt:lpstr>
      <vt:lpstr>A WPS is a Recipe</vt:lpstr>
      <vt:lpstr>A WPS is Like a Cake Recipe</vt:lpstr>
      <vt:lpstr>A WPS is Like a Cake Recipe</vt:lpstr>
      <vt:lpstr>1. Which WPSs Should be Reviewed?</vt:lpstr>
      <vt:lpstr>1. Which WPSs Should be Reviewed?</vt:lpstr>
      <vt:lpstr>1. Which WPSs Should be Reviewed?</vt:lpstr>
      <vt:lpstr>2. How Should WPSs be Reviewed?</vt:lpstr>
      <vt:lpstr>2. How Should WPSs be Reviewed?</vt:lpstr>
      <vt:lpstr>2. How Should WPSs be Reviewed?</vt:lpstr>
      <vt:lpstr>3. Who Should Review WPSs?</vt:lpstr>
      <vt:lpstr>Conclusion</vt:lpstr>
      <vt:lpstr>Conclusion</vt:lpstr>
      <vt:lpstr>Learn More</vt:lpstr>
      <vt:lpstr>Q&amp;A</vt:lpstr>
      <vt:lpstr>Presented by</vt:lpstr>
      <vt:lpstr>Supplemental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Smart Projects Review Welding Procedure Specifications</dc:title>
  <dc:creator>Roy O. Christensen</dc:creator>
  <cp:lastModifiedBy>Roy O. Christensen</cp:lastModifiedBy>
  <cp:revision>97</cp:revision>
  <cp:lastPrinted>2022-01-17T02:16:24Z</cp:lastPrinted>
  <dcterms:created xsi:type="dcterms:W3CDTF">2021-07-22T20:28:58Z</dcterms:created>
  <dcterms:modified xsi:type="dcterms:W3CDTF">2022-02-08T03:54:08Z</dcterms:modified>
</cp:coreProperties>
</file>